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1" r:id="rId5"/>
    <p:sldId id="263" r:id="rId6"/>
    <p:sldId id="262" r:id="rId7"/>
    <p:sldId id="264" r:id="rId8"/>
    <p:sldId id="260" r:id="rId9"/>
    <p:sldId id="268" r:id="rId10"/>
    <p:sldId id="259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375" autoAdjust="0"/>
  </p:normalViewPr>
  <p:slideViewPr>
    <p:cSldViewPr snapToGrid="0" snapToObjects="1">
      <p:cViewPr varScale="1">
        <p:scale>
          <a:sx n="65" d="100"/>
          <a:sy n="65" d="100"/>
        </p:scale>
        <p:origin x="84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C198-2933-7A42-9912-1D587CA0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4A79A-B645-C744-8671-3BC19E44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BF88-F13B-1648-B591-F263653D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B51A-4F42-4545-8554-FEC930FC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6BAE8-5066-E843-AEAC-E6C99E0B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CEEB-CCC8-1947-9751-ECD73E9F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4D1BC-BBA1-1045-AF53-906032D07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BE5E1-5144-D64A-A36F-ABE31530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299A-C6CC-8C49-A282-387A19E1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61BA-FCC9-104D-8EB1-B6C93074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A8A0D-15BD-1F44-AD78-A4A498CEA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5FAF3-BAD4-D840-B746-7D7733FC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FD4F-915B-8847-835E-A12EE3EB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8E628-6D37-9644-BA1F-C1C5F19F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83BE-9FCA-CF4C-96D4-D7A6A7D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780C-7B66-0145-AF34-FE4426D3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3E7D-7C0D-FA48-8440-AF3F25B2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4EED-5103-3A48-8490-777D8A9E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2D0A-46A4-6F49-A87D-7BE59CC4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4F8BD-6A7C-AB49-8CC3-00D7D12F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9840-A3D9-F64F-B5FE-1DFEC11C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9CAF-185D-8D4E-829C-9F5111542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FCF64-5228-974B-A641-2F6AF308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54A91-C31E-2D40-932C-1C79F5FA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8E63-3839-A348-BEE1-EC9FA5B1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D23C-4BF0-5F46-8F95-BB6CDE08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C3ED-118C-894F-A870-87172B914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D6FB2-5386-5B4B-A8AE-41FDD7FE6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B10AC-4CF5-724C-B40C-FC8021B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20A54-56EC-7E4E-9F2D-89EEFF00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A97B9-40B0-1E49-B416-4B66E772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488B-AFA2-C640-B1BA-D9DC232B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4AD5E-E13D-9546-B714-EBB979CFA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90F8-B6D3-C54E-9714-718314491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BA7DB-CFC9-AC42-B8A0-1C0A63146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25024-A5F3-414F-9476-5B8531A4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70F07-DCF5-C54B-947B-773BA335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EA2DD-6E7C-0D48-A4B2-F5CB4106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0B3AC-08D9-8A4A-A5BB-2A516A1B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38A6-D912-A44A-AA72-D32B9832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9F19F-73EC-EE40-9E83-27CF4504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AE8A5-6F1B-BB46-BFB4-67404C35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C6E8C-50B9-A040-A24D-5F1FAB82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54D16-082A-F143-A227-74120A8A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0585F-7B18-9146-A201-B38625F0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A87D0-C8C5-5145-80AB-748DCC40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3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C6DA-1F56-A946-A2F5-92CCD78C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FD3D1-9443-1D40-8F56-6967E335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C9C70-B948-004F-A21A-2D579BAE4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1D1B-1508-274B-938B-E0C481BD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51046-2DC7-7348-9DA6-3B81AAB4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0DE89-87B9-DD46-84BE-DC1203DB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8C49-49C5-8242-8DD9-F7777923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B6F20-17E5-0E49-9722-46045FF16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1F78C-38DF-4A40-8FBE-B123FCC73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642D7-4EA2-7648-B542-46E363D1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BC45E-85A4-8B42-9EA0-028A0276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8B2A-B81A-CB42-93FD-72431D37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3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E05B9-6D90-7042-AF9E-807CBA1A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EFE4-2E59-B147-BAF7-8AA1C8A1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C8AF-AD89-5A47-B98C-B8D1AC358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BB7C-CE7C-4246-9A25-0D8A1FB433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1E14A-F1D5-DD44-ACFF-C76E51177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23E8-06C1-9045-85DB-656AB281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BC6F-9C91-E749-9C8F-5A27936B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www.ltmuseum.co.uk/system/files/styles/collection_item_component_600_px_wide/private/collection_item/2020-10/1747-49.jpg?itok=zZjDOZ1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DDF1-51C1-1747-8304-DC29BAD61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 audit</a:t>
            </a:r>
          </a:p>
        </p:txBody>
      </p:sp>
      <p:pic>
        <p:nvPicPr>
          <p:cNvPr id="5" name="Picture 4" descr="Icons of a tree, bus lightbulb and person putting rubbish in the bin&#10;">
            <a:extLst>
              <a:ext uri="{FF2B5EF4-FFF2-40B4-BE49-F238E27FC236}">
                <a16:creationId xmlns:a16="http://schemas.microsoft.com/office/drawing/2014/main" id="{71EE41E8-F025-7F47-AA2F-07B7DB82F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48"/>
          <a:stretch/>
        </p:blipFill>
        <p:spPr>
          <a:xfrm>
            <a:off x="583704" y="1"/>
            <a:ext cx="1068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1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0367-D285-468D-BB64-E85A982AF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9118" y="758385"/>
            <a:ext cx="8713763" cy="132556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5400" b="1" kern="1200" dirty="0">
                <a:solidFill>
                  <a:srgbClr val="009193"/>
                </a:solidFill>
                <a:effectLst/>
                <a:latin typeface="Johnston100 Light" panose="020B0403030304020204" pitchFamily="34" charset="0"/>
                <a:ea typeface="+mn-ea"/>
                <a:cs typeface="+mn-cs"/>
              </a:rPr>
              <a:t>What we consume and waste</a:t>
            </a:r>
            <a:endParaRPr lang="en-GB" b="1" dirty="0">
              <a:effectLst/>
              <a:latin typeface="Johnston100 Light" panose="020B0403030304020204" pitchFamily="34" charset="0"/>
            </a:endParaRPr>
          </a:p>
          <a:p>
            <a:endParaRPr lang="en-GB" dirty="0"/>
          </a:p>
        </p:txBody>
      </p:sp>
      <p:pic>
        <p:nvPicPr>
          <p:cNvPr id="1025" name="Picture 9" descr="Ball and chain made up from different types of rubbish.">
            <a:extLst>
              <a:ext uri="{FF2B5EF4-FFF2-40B4-BE49-F238E27FC236}">
                <a16:creationId xmlns:a16="http://schemas.microsoft.com/office/drawing/2014/main" id="{CDAA49CA-E6CE-6341-9FB4-F965720C8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64"/>
          <a:stretch>
            <a:fillRect/>
          </a:stretch>
        </p:blipFill>
        <p:spPr bwMode="auto">
          <a:xfrm>
            <a:off x="1120036" y="2606462"/>
            <a:ext cx="2459944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cartoon of a person putting litter in a bin">
            <a:extLst>
              <a:ext uri="{FF2B5EF4-FFF2-40B4-BE49-F238E27FC236}">
                <a16:creationId xmlns:a16="http://schemas.microsoft.com/office/drawing/2014/main" id="{B83B1309-0EF8-ED46-82F7-F0B42768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653" y="2606462"/>
            <a:ext cx="2438339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tall building on the streets of London and the London Underground roundel.">
            <a:extLst>
              <a:ext uri="{FF2B5EF4-FFF2-40B4-BE49-F238E27FC236}">
                <a16:creationId xmlns:a16="http://schemas.microsoft.com/office/drawing/2014/main" id="{5B0DB4FE-FFFC-854A-BA0E-302EC399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920" y="2606462"/>
            <a:ext cx="2447437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61CC1C9-D0F5-CC4B-9FAF-9BFD56FE9996}"/>
              </a:ext>
            </a:extLst>
          </p:cNvPr>
          <p:cNvSpPr txBox="1"/>
          <p:nvPr/>
        </p:nvSpPr>
        <p:spPr>
          <a:xfrm rot="10800000" flipH="1" flipV="1">
            <a:off x="564720" y="457836"/>
            <a:ext cx="3760470" cy="2286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>
                <a:solidFill>
                  <a:srgbClr val="7030A0"/>
                </a:solidFill>
                <a:effectLst/>
                <a:latin typeface="Johnston100 Light" panose="020B040303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endParaRPr lang="en-GB" sz="8000" dirty="0">
              <a:effectLst/>
              <a:latin typeface="Johnston100 Light" panose="020B040303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BAC64E4-D773-7F4B-82F4-CF3E7B1B8035}"/>
              </a:ext>
            </a:extLst>
          </p:cNvPr>
          <p:cNvSpPr txBox="1"/>
          <p:nvPr/>
        </p:nvSpPr>
        <p:spPr>
          <a:xfrm rot="10800000" flipH="1" flipV="1">
            <a:off x="5942065" y="2396508"/>
            <a:ext cx="3760470" cy="2286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>
                <a:solidFill>
                  <a:srgbClr val="002060"/>
                </a:solidFill>
                <a:effectLst/>
                <a:latin typeface="Johnston100 Light" panose="020B040303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</a:t>
            </a:r>
            <a:endParaRPr lang="en-GB" sz="8000" dirty="0">
              <a:effectLst/>
              <a:latin typeface="Johnston100 Light" panose="020B040303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41A1A15-390C-8D47-A91C-E06B8FE9CE0B}"/>
              </a:ext>
            </a:extLst>
          </p:cNvPr>
          <p:cNvSpPr txBox="1"/>
          <p:nvPr/>
        </p:nvSpPr>
        <p:spPr>
          <a:xfrm rot="10800000" flipH="1" flipV="1">
            <a:off x="564721" y="2359189"/>
            <a:ext cx="3760470" cy="2286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>
                <a:solidFill>
                  <a:srgbClr val="C45911"/>
                </a:solidFill>
                <a:effectLst/>
                <a:latin typeface="Johnston100 Light" panose="020B040303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Reuse</a:t>
            </a:r>
            <a:endParaRPr lang="en-GB" sz="8000" dirty="0">
              <a:effectLst/>
              <a:latin typeface="Johnston100 Light" panose="020B040303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2AC2067-6DC2-0E40-A3D5-994ECD44DDD5}"/>
              </a:ext>
            </a:extLst>
          </p:cNvPr>
          <p:cNvSpPr txBox="1"/>
          <p:nvPr/>
        </p:nvSpPr>
        <p:spPr>
          <a:xfrm rot="10800000" flipH="1" flipV="1">
            <a:off x="5887719" y="4583850"/>
            <a:ext cx="3760470" cy="2286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>
                <a:solidFill>
                  <a:srgbClr val="FF0000"/>
                </a:solidFill>
                <a:effectLst/>
                <a:latin typeface="Johnston100 Light" panose="020B040303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Recycle</a:t>
            </a:r>
            <a:endParaRPr lang="en-GB" sz="8000" dirty="0">
              <a:effectLst/>
              <a:latin typeface="Johnston100 Light" panose="020B040303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2E1F132-EB52-FF4E-BDB5-BCF8DADA910F}"/>
              </a:ext>
            </a:extLst>
          </p:cNvPr>
          <p:cNvSpPr txBox="1"/>
          <p:nvPr/>
        </p:nvSpPr>
        <p:spPr>
          <a:xfrm rot="10800000" flipH="1" flipV="1">
            <a:off x="564721" y="4682508"/>
            <a:ext cx="3760470" cy="2286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>
                <a:solidFill>
                  <a:srgbClr val="00B050"/>
                </a:solidFill>
                <a:effectLst/>
                <a:latin typeface="Johnston100 Light" panose="020B040303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</a:t>
            </a:r>
            <a:endParaRPr lang="en-GB" sz="8000" dirty="0">
              <a:effectLst/>
              <a:latin typeface="Johnston100 Light" panose="020B040303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4F81D27-E49C-9047-A30A-F8DDE4650BAB}"/>
              </a:ext>
            </a:extLst>
          </p:cNvPr>
          <p:cNvSpPr txBox="1"/>
          <p:nvPr/>
        </p:nvSpPr>
        <p:spPr>
          <a:xfrm rot="10800000" flipH="1" flipV="1">
            <a:off x="5887719" y="435928"/>
            <a:ext cx="3760470" cy="2286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>
                <a:solidFill>
                  <a:srgbClr val="0070C0"/>
                </a:solidFill>
                <a:effectLst/>
                <a:latin typeface="Johnston100 Light" panose="020B040303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Rethink</a:t>
            </a:r>
            <a:endParaRPr lang="en-GB" sz="8000" dirty="0">
              <a:effectLst/>
              <a:latin typeface="Johnston100 Light" panose="020B040303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phic 14" descr="No Touch with solid fill">
            <a:extLst>
              <a:ext uri="{FF2B5EF4-FFF2-40B4-BE49-F238E27FC236}">
                <a16:creationId xmlns:a16="http://schemas.microsoft.com/office/drawing/2014/main" id="{FFFC18BB-12E1-A343-876F-7E04459DF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6838" y="2669985"/>
            <a:ext cx="1163320" cy="1163320"/>
          </a:xfrm>
          <a:prstGeom prst="rect">
            <a:avLst/>
          </a:prstGeom>
        </p:spPr>
      </p:pic>
      <p:pic>
        <p:nvPicPr>
          <p:cNvPr id="11" name="Graphic 15" descr="Arrow Down with solid fill">
            <a:extLst>
              <a:ext uri="{FF2B5EF4-FFF2-40B4-BE49-F238E27FC236}">
                <a16:creationId xmlns:a16="http://schemas.microsoft.com/office/drawing/2014/main" id="{281C6B4E-E0A9-F84B-A109-65B3D5ADE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3029" y="801834"/>
            <a:ext cx="914400" cy="914400"/>
          </a:xfrm>
          <a:prstGeom prst="rect">
            <a:avLst/>
          </a:prstGeom>
        </p:spPr>
      </p:pic>
      <p:pic>
        <p:nvPicPr>
          <p:cNvPr id="12" name="Graphic 16" descr="Lightbulb and gear outline">
            <a:extLst>
              <a:ext uri="{FF2B5EF4-FFF2-40B4-BE49-F238E27FC236}">
                <a16:creationId xmlns:a16="http://schemas.microsoft.com/office/drawing/2014/main" id="{0BC7D54B-F707-C24E-9FCD-1FD9875F1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2549" y="561657"/>
            <a:ext cx="1163320" cy="1163320"/>
          </a:xfrm>
          <a:prstGeom prst="rect">
            <a:avLst/>
          </a:prstGeom>
        </p:spPr>
      </p:pic>
      <p:pic>
        <p:nvPicPr>
          <p:cNvPr id="13" name="Graphic 17" descr="Tools outline">
            <a:extLst>
              <a:ext uri="{FF2B5EF4-FFF2-40B4-BE49-F238E27FC236}">
                <a16:creationId xmlns:a16="http://schemas.microsoft.com/office/drawing/2014/main" id="{D060C413-4C18-5D48-8CD7-EEE30C7F7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6679" y="5065568"/>
            <a:ext cx="914400" cy="914400"/>
          </a:xfrm>
          <a:prstGeom prst="rect">
            <a:avLst/>
          </a:prstGeom>
        </p:spPr>
      </p:pic>
      <p:pic>
        <p:nvPicPr>
          <p:cNvPr id="14" name="Graphic 18" descr="Recycle with solid fill">
            <a:extLst>
              <a:ext uri="{FF2B5EF4-FFF2-40B4-BE49-F238E27FC236}">
                <a16:creationId xmlns:a16="http://schemas.microsoft.com/office/drawing/2014/main" id="{5C052265-FF42-D64A-BD51-2FED4C3116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21469" y="4911108"/>
            <a:ext cx="914400" cy="914400"/>
          </a:xfrm>
          <a:prstGeom prst="rect">
            <a:avLst/>
          </a:prstGeom>
        </p:spPr>
      </p:pic>
      <p:pic>
        <p:nvPicPr>
          <p:cNvPr id="15" name="Graphic 19" descr="Water Bottle outline">
            <a:extLst>
              <a:ext uri="{FF2B5EF4-FFF2-40B4-BE49-F238E27FC236}">
                <a16:creationId xmlns:a16="http://schemas.microsoft.com/office/drawing/2014/main" id="{F88CFF48-6423-F34B-B39F-72B5EE5D5D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9536" y="2625108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2F2CCC-309F-413E-BE8E-7AB081D0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9" y="-1397317"/>
            <a:ext cx="10515600" cy="1325563"/>
          </a:xfrm>
        </p:spPr>
        <p:txBody>
          <a:bodyPr/>
          <a:lstStyle/>
          <a:p>
            <a:r>
              <a:rPr lang="en-GB" dirty="0"/>
              <a:t>Six Rs</a:t>
            </a:r>
          </a:p>
        </p:txBody>
      </p:sp>
    </p:spTree>
    <p:extLst>
      <p:ext uri="{BB962C8B-B14F-4D97-AF65-F5344CB8AC3E}">
        <p14:creationId xmlns:p14="http://schemas.microsoft.com/office/powerpoint/2010/main" val="38785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s of a tree&#10;">
            <a:extLst>
              <a:ext uri="{FF2B5EF4-FFF2-40B4-BE49-F238E27FC236}">
                <a16:creationId xmlns:a16="http://schemas.microsoft.com/office/drawing/2014/main" id="{D1191A4A-F368-BF49-9ECF-53488E1E5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11" r="71547" b="53022"/>
          <a:stretch/>
        </p:blipFill>
        <p:spPr>
          <a:xfrm>
            <a:off x="-148577" y="457200"/>
            <a:ext cx="3040354" cy="4002174"/>
          </a:xfrm>
          <a:prstGeom prst="rect">
            <a:avLst/>
          </a:prstGeom>
        </p:spPr>
      </p:pic>
      <p:pic>
        <p:nvPicPr>
          <p:cNvPr id="6" name="Picture 5" descr="Icons of a bus ">
            <a:extLst>
              <a:ext uri="{FF2B5EF4-FFF2-40B4-BE49-F238E27FC236}">
                <a16:creationId xmlns:a16="http://schemas.microsoft.com/office/drawing/2014/main" id="{26CD0279-5300-FB4E-AFC5-0B3F7B29F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2" t="20511" r="51427" b="53022"/>
          <a:stretch/>
        </p:blipFill>
        <p:spPr>
          <a:xfrm>
            <a:off x="3297786" y="457200"/>
            <a:ext cx="2217446" cy="4002174"/>
          </a:xfrm>
          <a:prstGeom prst="rect">
            <a:avLst/>
          </a:prstGeom>
        </p:spPr>
      </p:pic>
      <p:pic>
        <p:nvPicPr>
          <p:cNvPr id="7" name="Picture 6" descr="Icons of a lightbulb ">
            <a:extLst>
              <a:ext uri="{FF2B5EF4-FFF2-40B4-BE49-F238E27FC236}">
                <a16:creationId xmlns:a16="http://schemas.microsoft.com/office/drawing/2014/main" id="{FE25BF5C-338C-3341-950C-511077AEE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0" t="20511" r="27758" b="53022"/>
          <a:stretch/>
        </p:blipFill>
        <p:spPr>
          <a:xfrm>
            <a:off x="5890645" y="462028"/>
            <a:ext cx="2443987" cy="4002174"/>
          </a:xfrm>
          <a:prstGeom prst="rect">
            <a:avLst/>
          </a:prstGeom>
        </p:spPr>
      </p:pic>
      <p:pic>
        <p:nvPicPr>
          <p:cNvPr id="4" name="Picture 3" descr="Icons of a person putting rubbish in the bin">
            <a:extLst>
              <a:ext uri="{FF2B5EF4-FFF2-40B4-BE49-F238E27FC236}">
                <a16:creationId xmlns:a16="http://schemas.microsoft.com/office/drawing/2014/main" id="{E43D8210-53B9-774C-A6C8-64BA6E8E8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82" t="22399" r="879" b="42479"/>
          <a:stretch/>
        </p:blipFill>
        <p:spPr>
          <a:xfrm>
            <a:off x="9505731" y="773498"/>
            <a:ext cx="2686269" cy="5311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53A8BA-231A-AE4B-9054-ABDE41F0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2780" y="3783638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Johnston100 Light" panose="020B0403030304020204" pitchFamily="34" charset="0"/>
              </a:rPr>
              <a:t>Green </a:t>
            </a:r>
            <a:br>
              <a:rPr lang="en-US" b="1" dirty="0">
                <a:solidFill>
                  <a:srgbClr val="00B050"/>
                </a:solidFill>
                <a:latin typeface="Johnston100 Light" panose="020B0403030304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Johnston100 Light" panose="020B0403030304020204" pitchFamily="34" charset="0"/>
              </a:rPr>
              <a:t>Spaces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D89A09-A6FE-E343-B6E7-9F8E43509DDA}"/>
              </a:ext>
            </a:extLst>
          </p:cNvPr>
          <p:cNvSpPr txBox="1">
            <a:spLocks/>
          </p:cNvSpPr>
          <p:nvPr/>
        </p:nvSpPr>
        <p:spPr>
          <a:xfrm>
            <a:off x="2272909" y="3783638"/>
            <a:ext cx="4267200" cy="135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2F92"/>
                </a:solidFill>
                <a:latin typeface="Johnston100 Light" panose="020B0403030304020204" pitchFamily="34" charset="0"/>
              </a:rPr>
              <a:t>Journeys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E86218-B0F3-6849-B7CC-5862E56E1030}"/>
              </a:ext>
            </a:extLst>
          </p:cNvPr>
          <p:cNvSpPr txBox="1">
            <a:spLocks/>
          </p:cNvSpPr>
          <p:nvPr/>
        </p:nvSpPr>
        <p:spPr>
          <a:xfrm>
            <a:off x="5048598" y="4119092"/>
            <a:ext cx="4267200" cy="135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Johnston100 Light" panose="020B0403030304020204" pitchFamily="34" charset="0"/>
              </a:rPr>
              <a:t>Energy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Johnston100 Light" panose="020B0403030304020204" pitchFamily="34" charset="0"/>
              </a:rPr>
              <a:t>&amp; Water</a:t>
            </a: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08D0C6D-7024-BD4C-B826-780CB16D3319}"/>
              </a:ext>
            </a:extLst>
          </p:cNvPr>
          <p:cNvSpPr txBox="1">
            <a:spLocks/>
          </p:cNvSpPr>
          <p:nvPr/>
        </p:nvSpPr>
        <p:spPr>
          <a:xfrm>
            <a:off x="8192067" y="4119092"/>
            <a:ext cx="4267200" cy="135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9193"/>
                </a:solidFill>
                <a:latin typeface="Johnston100 Light" panose="020B0403030304020204" pitchFamily="34" charset="0"/>
              </a:rPr>
              <a:t>What we </a:t>
            </a:r>
          </a:p>
          <a:p>
            <a:pPr algn="ctr"/>
            <a:r>
              <a:rPr lang="en-US" b="1" dirty="0">
                <a:solidFill>
                  <a:srgbClr val="009193"/>
                </a:solidFill>
                <a:latin typeface="Johnston100 Light" panose="020B0403030304020204" pitchFamily="34" charset="0"/>
              </a:rPr>
              <a:t>consume</a:t>
            </a:r>
          </a:p>
          <a:p>
            <a:pPr algn="ctr"/>
            <a:r>
              <a:rPr lang="en-US" b="1" dirty="0">
                <a:solidFill>
                  <a:srgbClr val="009193"/>
                </a:solidFill>
                <a:latin typeface="Johnston100 Light" panose="020B0403030304020204" pitchFamily="34" charset="0"/>
              </a:rPr>
              <a:t>&amp; waste</a:t>
            </a:r>
          </a:p>
          <a:p>
            <a:pPr algn="ctr"/>
            <a:endParaRPr lang="en-US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1072-B67A-4837-B289-1DB355BB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80994"/>
            <a:ext cx="1525172" cy="239786"/>
          </a:xfrm>
        </p:spPr>
        <p:txBody>
          <a:bodyPr>
            <a:normAutofit fontScale="90000"/>
          </a:bodyPr>
          <a:lstStyle/>
          <a:p>
            <a:r>
              <a:rPr lang="en-GB" sz="1200" dirty="0"/>
              <a:t>Eco Audit Worksheets</a:t>
            </a:r>
          </a:p>
        </p:txBody>
      </p:sp>
      <p:pic>
        <p:nvPicPr>
          <p:cNvPr id="7" name="Picture 6" descr="Biodiversity and Green Spaces Eco Audit worksheet">
            <a:extLst>
              <a:ext uri="{FF2B5EF4-FFF2-40B4-BE49-F238E27FC236}">
                <a16:creationId xmlns:a16="http://schemas.microsoft.com/office/drawing/2014/main" id="{940F07C0-7332-924C-BE46-80732044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4" y="0"/>
            <a:ext cx="4846211" cy="6858000"/>
          </a:xfrm>
          <a:prstGeom prst="rect">
            <a:avLst/>
          </a:prstGeom>
        </p:spPr>
      </p:pic>
      <p:pic>
        <p:nvPicPr>
          <p:cNvPr id="5" name="Content Placeholder 4" descr="Journey and Travel Eco audit worksheet">
            <a:extLst>
              <a:ext uri="{FF2B5EF4-FFF2-40B4-BE49-F238E27FC236}">
                <a16:creationId xmlns:a16="http://schemas.microsoft.com/office/drawing/2014/main" id="{AE3AF416-19DE-7C45-8510-3AA15F1E6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5006" y="1"/>
            <a:ext cx="4846210" cy="6857999"/>
          </a:xfrm>
        </p:spPr>
      </p:pic>
    </p:spTree>
    <p:extLst>
      <p:ext uri="{BB962C8B-B14F-4D97-AF65-F5344CB8AC3E}">
        <p14:creationId xmlns:p14="http://schemas.microsoft.com/office/powerpoint/2010/main" val="216067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4E58E-E48E-4F43-B301-893D3F0C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Johnston100 Light" panose="020B0403030304020204" pitchFamily="34" charset="0"/>
              </a:rPr>
              <a:t>Green Spaces</a:t>
            </a:r>
          </a:p>
        </p:txBody>
      </p:sp>
      <p:pic>
        <p:nvPicPr>
          <p:cNvPr id="4" name="Picture 3" descr="A Bus made from plants&#10;">
            <a:extLst>
              <a:ext uri="{FF2B5EF4-FFF2-40B4-BE49-F238E27FC236}">
                <a16:creationId xmlns:a16="http://schemas.microsoft.com/office/drawing/2014/main" id="{FCFFE135-7D9B-F740-80F8-126EF2751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r="11475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9" name="Content Placeholder 8" descr="Deciduous tree outline">
            <a:extLst>
              <a:ext uri="{FF2B5EF4-FFF2-40B4-BE49-F238E27FC236}">
                <a16:creationId xmlns:a16="http://schemas.microsoft.com/office/drawing/2014/main" id="{E919DA03-B1BB-D440-8201-8EFFA4305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7818" y="1961072"/>
            <a:ext cx="3929748" cy="3929748"/>
          </a:xfrm>
        </p:spPr>
      </p:pic>
      <p:pic>
        <p:nvPicPr>
          <p:cNvPr id="5" name="Picture 4" descr="A picture of a tree and a person&#10;">
            <a:extLst>
              <a:ext uri="{FF2B5EF4-FFF2-40B4-BE49-F238E27FC236}">
                <a16:creationId xmlns:a16="http://schemas.microsoft.com/office/drawing/2014/main" id="{89E83232-8371-FB4D-BDA1-A81572A422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5463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7758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bee on a purple flower">
            <a:extLst>
              <a:ext uri="{FF2B5EF4-FFF2-40B4-BE49-F238E27FC236}">
                <a16:creationId xmlns:a16="http://schemas.microsoft.com/office/drawing/2014/main" id="{8F283341-CE1F-554E-99D0-AE24889F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1" y="427709"/>
            <a:ext cx="3426939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pipe with water splashing from it into a almost full water barrel in a garden">
            <a:extLst>
              <a:ext uri="{FF2B5EF4-FFF2-40B4-BE49-F238E27FC236}">
                <a16:creationId xmlns:a16="http://schemas.microsoft.com/office/drawing/2014/main" id="{DCD5AC37-C4FF-7649-ACA6-E645A289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27" y="389206"/>
            <a:ext cx="4794423" cy="30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sect hotel">
            <a:extLst>
              <a:ext uri="{FF2B5EF4-FFF2-40B4-BE49-F238E27FC236}">
                <a16:creationId xmlns:a16="http://schemas.microsoft.com/office/drawing/2014/main" id="{6BCA6D26-5C0B-9842-9303-7C30DEF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3" y="3031158"/>
            <a:ext cx="4526691" cy="3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8A0B9-E1F3-4256-A405-E09278E5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803" y="4432471"/>
            <a:ext cx="4655674" cy="1325563"/>
          </a:xfrm>
        </p:spPr>
        <p:txBody>
          <a:bodyPr/>
          <a:lstStyle/>
          <a:p>
            <a:r>
              <a:rPr lang="en-GB" b="1" dirty="0">
                <a:latin typeface="Johnston100 Light" panose="020B0403030304020204" pitchFamily="34" charset="0"/>
              </a:rPr>
              <a:t>What are you doing well?</a:t>
            </a:r>
          </a:p>
        </p:txBody>
      </p:sp>
    </p:spTree>
    <p:extLst>
      <p:ext uri="{BB962C8B-B14F-4D97-AF65-F5344CB8AC3E}">
        <p14:creationId xmlns:p14="http://schemas.microsoft.com/office/powerpoint/2010/main" val="7695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D9B-F423-485A-A4F8-9AD300C116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675" y="1027906"/>
            <a:ext cx="6139375" cy="132556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8800" kern="1200" dirty="0">
                <a:solidFill>
                  <a:srgbClr val="FF2F9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Journeys &amp; Travel 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11" name="Graphic 10" descr="Bus with solid fill">
            <a:extLst>
              <a:ext uri="{FF2B5EF4-FFF2-40B4-BE49-F238E27FC236}">
                <a16:creationId xmlns:a16="http://schemas.microsoft.com/office/drawing/2014/main" id="{51060935-D9AB-4E40-BDD9-9C6ABB1E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8281" y="1365367"/>
            <a:ext cx="1404582" cy="1404582"/>
          </a:xfrm>
          <a:prstGeom prst="rect">
            <a:avLst/>
          </a:prstGeom>
        </p:spPr>
      </p:pic>
      <p:pic>
        <p:nvPicPr>
          <p:cNvPr id="4" name="Picture 3" descr="Image 1 of Poster; London 2026 AD this is all in the air, by Montague B Black, 1926">
            <a:extLst>
              <a:ext uri="{FF2B5EF4-FFF2-40B4-BE49-F238E27FC236}">
                <a16:creationId xmlns:a16="http://schemas.microsoft.com/office/drawing/2014/main" id="{391F72C4-6A98-1B43-BB8D-9D5BC5D49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16876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</p:spPr>
      </p:pic>
      <p:pic>
        <p:nvPicPr>
          <p:cNvPr id="5" name="Picture 4" descr="Picture of a flying bus">
            <a:extLst>
              <a:ext uri="{FF2B5EF4-FFF2-40B4-BE49-F238E27FC236}">
                <a16:creationId xmlns:a16="http://schemas.microsoft.com/office/drawing/2014/main" id="{1DAFAFFF-1A28-4744-91CD-A615A1603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165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76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of pupils looking at buses in the Depot">
            <a:extLst>
              <a:ext uri="{FF2B5EF4-FFF2-40B4-BE49-F238E27FC236}">
                <a16:creationId xmlns:a16="http://schemas.microsoft.com/office/drawing/2014/main" id="{E9B8A818-944B-E04D-A99D-64DEA0A54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4094" y="1119231"/>
            <a:ext cx="6032843" cy="4524632"/>
          </a:xfrm>
        </p:spPr>
      </p:pic>
      <p:pic>
        <p:nvPicPr>
          <p:cNvPr id="7" name="Picture 6" descr="Children crossing the road on a Zebra crossing">
            <a:extLst>
              <a:ext uri="{FF2B5EF4-FFF2-40B4-BE49-F238E27FC236}">
                <a16:creationId xmlns:a16="http://schemas.microsoft.com/office/drawing/2014/main" id="{247CDEA6-9722-2A42-8649-E5C449BB1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10" t="18739" r="6795" b="6708"/>
          <a:stretch/>
        </p:blipFill>
        <p:spPr>
          <a:xfrm>
            <a:off x="5738684" y="2686512"/>
            <a:ext cx="5615116" cy="37114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C93372-2252-4943-8034-2331DFB6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156" y="899697"/>
            <a:ext cx="5615116" cy="132556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800" b="1" kern="1200" dirty="0">
                <a:solidFill>
                  <a:srgbClr val="000000"/>
                </a:solidFill>
                <a:effectLst/>
                <a:latin typeface="Johnston100 Light" panose="020B0403030304020204" pitchFamily="34" charset="0"/>
                <a:ea typeface="+mn-ea"/>
                <a:cs typeface="+mn-cs"/>
              </a:rPr>
              <a:t>What new ideas do you have?</a:t>
            </a:r>
            <a:endParaRPr lang="en-GB" b="1" dirty="0">
              <a:effectLst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10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3081-9579-2040-BA08-8AD8225D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1" y="295635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Johnston100 Light" panose="020B0403030304020204" pitchFamily="34" charset="0"/>
              </a:rPr>
              <a:t>Energy &amp; Water</a:t>
            </a:r>
          </a:p>
        </p:txBody>
      </p:sp>
      <p:pic>
        <p:nvPicPr>
          <p:cNvPr id="2050" name="Picture 2" descr="A strong arm and hand holding the gearstick of a vehicle.&#10;">
            <a:extLst>
              <a:ext uri="{FF2B5EF4-FFF2-40B4-BE49-F238E27FC236}">
                <a16:creationId xmlns:a16="http://schemas.microsoft.com/office/drawing/2014/main" id="{EF889A5B-0E7E-454A-AE12-B764E2023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r="1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405F0849-99F8-6342-96CC-B3BC5FA1F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934" y="2458995"/>
            <a:ext cx="3605866" cy="3605866"/>
          </a:xfrm>
          <a:prstGeom prst="rect">
            <a:avLst/>
          </a:prstGeom>
        </p:spPr>
      </p:pic>
      <p:pic>
        <p:nvPicPr>
          <p:cNvPr id="6" name="Content Placeholder 5" descr="It Is Warmer Below poster">
            <a:extLst>
              <a:ext uri="{FF2B5EF4-FFF2-40B4-BE49-F238E27FC236}">
                <a16:creationId xmlns:a16="http://schemas.microsoft.com/office/drawing/2014/main" id="{4B2F1F29-8A2C-3645-A58E-EF64BBB3E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47" y="2308628"/>
            <a:ext cx="2562289" cy="412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40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 of a tap and a droplet with a sad face">
            <a:extLst>
              <a:ext uri="{FF2B5EF4-FFF2-40B4-BE49-F238E27FC236}">
                <a16:creationId xmlns:a16="http://schemas.microsoft.com/office/drawing/2014/main" id="{AAE52003-AD9A-B440-A155-751DCC76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0" y="134162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flourescent lightbulb">
            <a:extLst>
              <a:ext uri="{FF2B5EF4-FFF2-40B4-BE49-F238E27FC236}">
                <a16:creationId xmlns:a16="http://schemas.microsoft.com/office/drawing/2014/main" id="{4EA9FE74-7442-0F43-A0A1-E4BB7CDA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67" y="369864"/>
            <a:ext cx="4351339" cy="28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large solar panel outside">
            <a:extLst>
              <a:ext uri="{FF2B5EF4-FFF2-40B4-BE49-F238E27FC236}">
                <a16:creationId xmlns:a16="http://schemas.microsoft.com/office/drawing/2014/main" id="{0F0A41F2-D090-4E45-BF66-5367B20A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67" y="3429000"/>
            <a:ext cx="4351339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7D65D-AEF8-40D3-A0B7-1D59521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1" y="5086795"/>
            <a:ext cx="6133514" cy="132556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800" b="1" kern="1200" dirty="0">
                <a:solidFill>
                  <a:srgbClr val="000000"/>
                </a:solidFill>
                <a:effectLst/>
                <a:latin typeface="Johnston100 Light" panose="020B0403030304020204" pitchFamily="34" charset="0"/>
                <a:ea typeface="+mn-ea"/>
                <a:cs typeface="+mn-cs"/>
              </a:rPr>
              <a:t>What could you be doing better? </a:t>
            </a:r>
            <a:endParaRPr lang="en-GB" b="1" dirty="0">
              <a:effectLst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282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58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Johnston100 Light</vt:lpstr>
      <vt:lpstr>Office Theme</vt:lpstr>
      <vt:lpstr>Eco audit</vt:lpstr>
      <vt:lpstr>Green  Spaces</vt:lpstr>
      <vt:lpstr>Eco Audit Worksheets</vt:lpstr>
      <vt:lpstr>Green Spaces</vt:lpstr>
      <vt:lpstr>What are you doing well?</vt:lpstr>
      <vt:lpstr>Journeys &amp; Travel  </vt:lpstr>
      <vt:lpstr>What new ideas do you have? </vt:lpstr>
      <vt:lpstr>Energy &amp; Water</vt:lpstr>
      <vt:lpstr>What could you be doing better?  </vt:lpstr>
      <vt:lpstr>What we consume and waste </vt:lpstr>
      <vt:lpstr>Six 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audit</dc:title>
  <dc:creator>Elizabeth. fraser-betts</dc:creator>
  <cp:lastModifiedBy>Laura</cp:lastModifiedBy>
  <cp:revision>26</cp:revision>
  <dcterms:created xsi:type="dcterms:W3CDTF">2021-09-28T19:41:46Z</dcterms:created>
  <dcterms:modified xsi:type="dcterms:W3CDTF">2021-11-03T08:47:21Z</dcterms:modified>
</cp:coreProperties>
</file>